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5" r:id="rId4"/>
    <p:sldId id="266" r:id="rId5"/>
    <p:sldId id="269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428A8A"/>
    <a:srgbClr val="99FF99"/>
    <a:srgbClr val="6600FF"/>
    <a:srgbClr val="BA0A30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800" dirty="0" smtClean="0"/>
              <a:t>RESULTADO DE METAS SISPBR EJERCICIO 2017</a:t>
            </a:r>
            <a:endParaRPr lang="es-MX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2000" dirty="0" smtClean="0"/>
              <a:t>INSTITUTO MUNICIPAL DE LAS MUJERES</a:t>
            </a:r>
          </a:p>
          <a:p>
            <a:pPr>
              <a:spcBef>
                <a:spcPts val="600"/>
              </a:spcBef>
            </a:pPr>
            <a:r>
              <a:rPr lang="es-MX" sz="1200" dirty="0" smtClean="0"/>
              <a:t>GASTO CORRIENTE Y Acciones dentro del programa de gobierno</a:t>
            </a:r>
            <a:endParaRPr lang="es-MX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26" y="5341805"/>
            <a:ext cx="2202809" cy="10434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7" y="463880"/>
            <a:ext cx="1858890" cy="13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RED DE MUJERES SIN VIOLENCIA </a:t>
            </a:r>
            <a:br>
              <a:rPr lang="es-MX" sz="2800" dirty="0" smtClean="0"/>
            </a:br>
            <a:r>
              <a:rPr lang="es-MX" sz="2800" dirty="0" smtClean="0"/>
              <a:t>(Programa de Prevención y Atención de la Violencia Feminicida) </a:t>
            </a:r>
            <a:r>
              <a:rPr lang="es-MX" dirty="0" smtClean="0"/>
              <a:t>– </a:t>
            </a:r>
            <a:r>
              <a:rPr lang="es-MX" sz="2800" dirty="0" smtClean="0"/>
              <a:t>Programa de Inversión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287944"/>
          </a:xfrm>
        </p:spPr>
        <p:txBody>
          <a:bodyPr/>
          <a:lstStyle/>
          <a:p>
            <a:r>
              <a:rPr lang="es-MX" sz="1400" dirty="0"/>
              <a:t>ACCIONES PARA PREVENIR LA VIOLENCIA </a:t>
            </a:r>
            <a:r>
              <a:rPr lang="es-MX" sz="1400" dirty="0" smtClean="0"/>
              <a:t>FEMINICIDA (Talleres de Seguimiento y Prevención)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r>
              <a:rPr lang="es-MX" sz="1400" dirty="0"/>
              <a:t>ACCIONES PARA ATENDER LA VIOLENCIA </a:t>
            </a:r>
            <a:r>
              <a:rPr lang="es-MX" sz="1400" dirty="0" smtClean="0"/>
              <a:t>FEMINICIDA (Atenciones a Familiares y Víctimas de Violencia Feminicida)</a:t>
            </a:r>
            <a:endParaRPr lang="es-MX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07306"/>
              </p:ext>
            </p:extLst>
          </p:nvPr>
        </p:nvGraphicFramePr>
        <p:xfrm>
          <a:off x="1788365" y="2802468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Numérica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Proyectado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Alcanzado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173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120,14%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9896"/>
              </p:ext>
            </p:extLst>
          </p:nvPr>
        </p:nvGraphicFramePr>
        <p:xfrm>
          <a:off x="1788365" y="5156202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Numérica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Proyectado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Alcanzado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RED DE MUJERES SIN VIOLENCIA </a:t>
            </a:r>
            <a:br>
              <a:rPr lang="es-MX" sz="2800" dirty="0" smtClean="0"/>
            </a:br>
            <a:r>
              <a:rPr lang="es-MX" sz="2800" dirty="0" smtClean="0"/>
              <a:t>(Programa de Prevención y Atención de la Violencia Feminicida) </a:t>
            </a:r>
            <a:r>
              <a:rPr lang="es-MX" dirty="0" smtClean="0"/>
              <a:t>– </a:t>
            </a:r>
            <a:r>
              <a:rPr lang="es-MX" sz="2800" dirty="0" smtClean="0"/>
              <a:t>Programa de Inversión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287944"/>
          </a:xfrm>
        </p:spPr>
        <p:txBody>
          <a:bodyPr/>
          <a:lstStyle/>
          <a:p>
            <a:r>
              <a:rPr lang="es-MX" sz="1400" dirty="0"/>
              <a:t>PROTOCOLO DE ATENCIÓN DE LA VIOLENCIA FEMINICIDA</a:t>
            </a:r>
            <a:endParaRPr lang="es-MX" sz="1400" dirty="0" smtClean="0"/>
          </a:p>
          <a:p>
            <a:endParaRPr lang="es-MX" sz="1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18877"/>
              </p:ext>
            </p:extLst>
          </p:nvPr>
        </p:nvGraphicFramePr>
        <p:xfrm>
          <a:off x="1788365" y="2802468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Numérica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Proyectado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Alcanzado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NUEVAS MASCULINIDADES </a:t>
            </a:r>
            <a:r>
              <a:rPr lang="es-MX" dirty="0" smtClean="0"/>
              <a:t>– </a:t>
            </a:r>
            <a:r>
              <a:rPr lang="es-MX" sz="2800" dirty="0" smtClean="0"/>
              <a:t>Programa de Inversión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287944"/>
          </a:xfrm>
        </p:spPr>
        <p:txBody>
          <a:bodyPr/>
          <a:lstStyle/>
          <a:p>
            <a:endParaRPr lang="es-MX" sz="1400" dirty="0" smtClean="0"/>
          </a:p>
          <a:p>
            <a:endParaRPr lang="es-MX" sz="1400" dirty="0"/>
          </a:p>
          <a:p>
            <a:r>
              <a:rPr lang="es-MX" sz="1400" dirty="0"/>
              <a:t>REALIZAR TALLERES CON LOS GRUPOS DE HOMBRES</a:t>
            </a:r>
            <a:endParaRPr lang="es-MX" sz="1400" dirty="0" smtClean="0"/>
          </a:p>
          <a:p>
            <a:endParaRPr lang="es-MX" sz="1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50045"/>
              </p:ext>
            </p:extLst>
          </p:nvPr>
        </p:nvGraphicFramePr>
        <p:xfrm>
          <a:off x="724848" y="3506890"/>
          <a:ext cx="1081003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09"/>
                <a:gridCol w="2702509"/>
                <a:gridCol w="2702509"/>
                <a:gridCol w="270250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Trianual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Porcentaje de Avance Trianual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Proyectado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168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Alcanzado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45%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Resta de la</a:t>
                      </a:r>
                      <a:r>
                        <a:rPr lang="es-MX" sz="1400" baseline="0" dirty="0" smtClean="0"/>
                        <a:t> Meta Trianual</a:t>
                      </a:r>
                      <a:endParaRPr lang="es-MX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55%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9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PROYECTO DE VIDA </a:t>
            </a:r>
            <a:r>
              <a:rPr lang="es-MX" dirty="0" smtClean="0"/>
              <a:t>– </a:t>
            </a:r>
            <a:r>
              <a:rPr lang="es-MX" sz="2800" dirty="0" smtClean="0"/>
              <a:t>Programa de Inversión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287944"/>
          </a:xfrm>
        </p:spPr>
        <p:txBody>
          <a:bodyPr/>
          <a:lstStyle/>
          <a:p>
            <a:endParaRPr lang="es-MX" sz="1400" dirty="0" smtClean="0"/>
          </a:p>
          <a:p>
            <a:endParaRPr lang="es-MX" sz="1400" dirty="0"/>
          </a:p>
          <a:p>
            <a:r>
              <a:rPr lang="es-MX" sz="1400" dirty="0"/>
              <a:t>REALIZAR TALLERES CON LAS Y LOS ADOLESCENTES</a:t>
            </a:r>
            <a:endParaRPr lang="es-MX" sz="1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4204"/>
              </p:ext>
            </p:extLst>
          </p:nvPr>
        </p:nvGraphicFramePr>
        <p:xfrm>
          <a:off x="724848" y="3506890"/>
          <a:ext cx="1081003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09"/>
                <a:gridCol w="2702509"/>
                <a:gridCol w="2702509"/>
                <a:gridCol w="270250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Trianual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Porcentaje de Avance Trianual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Proyectado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198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Alcanzado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119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Resta de la</a:t>
                      </a:r>
                      <a:r>
                        <a:rPr lang="es-MX" sz="1400" baseline="0" dirty="0" smtClean="0"/>
                        <a:t> Meta Trianual</a:t>
                      </a:r>
                      <a:endParaRPr lang="es-MX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40%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REDES DE MUJERES INDÍGENAS SIN VIOLENCIA </a:t>
            </a:r>
            <a:r>
              <a:rPr lang="es-MX" dirty="0" smtClean="0"/>
              <a:t>– </a:t>
            </a:r>
            <a:r>
              <a:rPr lang="es-MX" sz="2800" dirty="0" smtClean="0"/>
              <a:t>Programa de Inversión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287944"/>
          </a:xfrm>
        </p:spPr>
        <p:txBody>
          <a:bodyPr/>
          <a:lstStyle/>
          <a:p>
            <a:endParaRPr lang="es-MX" sz="1400" dirty="0" smtClean="0"/>
          </a:p>
          <a:p>
            <a:endParaRPr lang="es-MX" sz="1400" dirty="0"/>
          </a:p>
          <a:p>
            <a:r>
              <a:rPr lang="es-MX" sz="1400" dirty="0"/>
              <a:t>REALIZAR TALLERES EN LOS QUE SE INCLUYEN TEMAS COMO EMPODERAMIENTO, SORORIDAD ENTRE LAS MUJERES, LIDERAZGO Y ORGANIZACIÓN COMUNITARIA</a:t>
            </a: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663441"/>
              </p:ext>
            </p:extLst>
          </p:nvPr>
        </p:nvGraphicFramePr>
        <p:xfrm>
          <a:off x="724848" y="3506890"/>
          <a:ext cx="1081003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09"/>
                <a:gridCol w="2702509"/>
                <a:gridCol w="2702509"/>
                <a:gridCol w="270250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Trianual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Porcentaje de Avance Trianual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Proyectado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Alcanzado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107%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Resta de la</a:t>
                      </a:r>
                      <a:r>
                        <a:rPr lang="es-MX" sz="1400" baseline="0" dirty="0" smtClean="0"/>
                        <a:t> Meta Trianual</a:t>
                      </a:r>
                      <a:endParaRPr lang="es-MX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0%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3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468" y="2677645"/>
            <a:ext cx="4608512" cy="2283824"/>
          </a:xfrm>
        </p:spPr>
        <p:txBody>
          <a:bodyPr/>
          <a:lstStyle/>
          <a:p>
            <a:r>
              <a:rPr lang="es-MX" sz="5400" dirty="0" smtClean="0"/>
              <a:t>PROCESOS</a:t>
            </a:r>
            <a:endParaRPr lang="es-MX" sz="5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9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PROCESOS – Gasto Corriente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REUNIONES INTERINSTITUCIONALES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MX" smtClean="0"/>
          </a:p>
          <a:p>
            <a:pPr lvl="1">
              <a:buFont typeface="Wingdings" panose="05000000000000000000" pitchFamily="2" charset="2"/>
              <a:buChar char="§"/>
            </a:pPr>
            <a:endParaRPr lang="es-MX" smtClean="0"/>
          </a:p>
          <a:p>
            <a:pPr lvl="1">
              <a:buFont typeface="Wingdings" panose="05000000000000000000" pitchFamily="2" charset="2"/>
              <a:buChar char="§"/>
            </a:pPr>
            <a:endParaRPr lang="es-MX" smtClean="0"/>
          </a:p>
          <a:p>
            <a:pPr lvl="1">
              <a:buFont typeface="Wingdings" panose="05000000000000000000" pitchFamily="2" charset="2"/>
              <a:buChar char="§"/>
            </a:pPr>
            <a:endParaRPr lang="es-MX" smtClean="0"/>
          </a:p>
          <a:p>
            <a:r>
              <a:rPr lang="es-MX" smtClean="0"/>
              <a:t>TALLERES DE SENSIBILIZACIÓN PARA FUNCIONARIADO PÚBLICO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76547"/>
              </p:ext>
            </p:extLst>
          </p:nvPr>
        </p:nvGraphicFramePr>
        <p:xfrm>
          <a:off x="1788368" y="308186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Numérica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Proyectado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Alcanzado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134.78</a:t>
                      </a:r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5562"/>
              </p:ext>
            </p:extLst>
          </p:nvPr>
        </p:nvGraphicFramePr>
        <p:xfrm>
          <a:off x="1788367" y="4986866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Numérica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Proyectado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Alcanzado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110%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8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PROCESOS – Gasto Corriente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600" y="2603499"/>
            <a:ext cx="11379200" cy="4119033"/>
          </a:xfrm>
        </p:spPr>
        <p:txBody>
          <a:bodyPr/>
          <a:lstStyle/>
          <a:p>
            <a:r>
              <a:rPr lang="es-MX" dirty="0" smtClean="0"/>
              <a:t>ORGANIZACIÓN DE EVENTOS PARA LA PROMOCIÓN DE LOS DERECHOS HUMANOS DE LAS MUJERES Y UNA VIDA LIBRE DE VIOLENCIAS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r>
              <a:rPr lang="es-MX" dirty="0" smtClean="0"/>
              <a:t>DISTINTIVO “ORGANIZACIÓN LEONEZA COMPROMETIDA CON LA IGUALDAD DE GÉNERO (OLCIG)”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81417"/>
              </p:ext>
            </p:extLst>
          </p:nvPr>
        </p:nvGraphicFramePr>
        <p:xfrm>
          <a:off x="1788366" y="3318934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Numérica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Proyectado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Alcanzado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5786"/>
              </p:ext>
            </p:extLst>
          </p:nvPr>
        </p:nvGraphicFramePr>
        <p:xfrm>
          <a:off x="1788367" y="5283199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Meta Numérica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Proyectado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Alcanzado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100%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8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77645"/>
            <a:ext cx="5511800" cy="2283824"/>
          </a:xfrm>
        </p:spPr>
        <p:txBody>
          <a:bodyPr/>
          <a:lstStyle/>
          <a:p>
            <a:r>
              <a:rPr lang="es-MX" dirty="0" smtClean="0"/>
              <a:t>ACCIONES DENTRO DEL PROGRAMA DE GOBIERNO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7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DE PREVENCIÓN Y ATENCIÓN DE LA VIOLENCIA HACIA LAS MUJERES </a:t>
            </a:r>
            <a:r>
              <a:rPr lang="es-MX" dirty="0" smtClean="0"/>
              <a:t>– </a:t>
            </a:r>
            <a:r>
              <a:rPr lang="es-MX" sz="2800" dirty="0" smtClean="0"/>
              <a:t>Gasto Corriente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287944"/>
          </a:xfrm>
        </p:spPr>
        <p:txBody>
          <a:bodyPr/>
          <a:lstStyle/>
          <a:p>
            <a:r>
              <a:rPr lang="es-MX" sz="1400" dirty="0"/>
              <a:t>PLANIFICAR, LANZAR, DAR SEGUIMIENTO Y EVALUAR LA CAMPAÑA DE PREVENCIÓN DE LA VIOLENCIA DE GÉNERO CON MENSAJE A LA CIUDADANÍA LEONESA EN EL QUE SE DESNATURALICE A LA VIOLENCIA ESPECÍFICAMENTE HACIA LAS </a:t>
            </a:r>
            <a:r>
              <a:rPr lang="es-MX" sz="1400" dirty="0" smtClean="0"/>
              <a:t>MUJERES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r>
              <a:rPr lang="es-MX" sz="1400" dirty="0"/>
              <a:t>REALIZAR TALLERES DE PREVENCIÓN PARA LA ERRADICACIÓN DE LA VIOLENCIA HACIA LAS MUJERES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98801"/>
              </p:ext>
            </p:extLst>
          </p:nvPr>
        </p:nvGraphicFramePr>
        <p:xfrm>
          <a:off x="797765" y="2844796"/>
          <a:ext cx="1081003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09"/>
                <a:gridCol w="2702509"/>
                <a:gridCol w="2702509"/>
                <a:gridCol w="270250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Trianual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Porcentaje de Avance Trianual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Proyectado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Alcanzado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67%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Resta de la</a:t>
                      </a:r>
                      <a:r>
                        <a:rPr lang="es-MX" sz="1400" baseline="0" dirty="0" smtClean="0"/>
                        <a:t> Meta Trianual</a:t>
                      </a:r>
                      <a:endParaRPr lang="es-MX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33%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25097"/>
              </p:ext>
            </p:extLst>
          </p:nvPr>
        </p:nvGraphicFramePr>
        <p:xfrm>
          <a:off x="797765" y="5002106"/>
          <a:ext cx="1081003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09"/>
                <a:gridCol w="2702509"/>
                <a:gridCol w="2702509"/>
                <a:gridCol w="270250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Trianual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Porcentaje de Avance Trianual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Proyectado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Alcanzado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83%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Resta de la</a:t>
                      </a:r>
                      <a:r>
                        <a:rPr lang="es-MX" sz="1400" baseline="0" dirty="0" smtClean="0"/>
                        <a:t> Meta Trianual</a:t>
                      </a:r>
                      <a:endParaRPr lang="es-MX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17%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3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DE PREVENCIÓN Y ATENCIÓN DE LA VIOLENCIA HACIA LAS MUJERES </a:t>
            </a:r>
            <a:r>
              <a:rPr lang="es-MX" dirty="0" smtClean="0"/>
              <a:t>– </a:t>
            </a:r>
            <a:r>
              <a:rPr lang="es-MX" sz="2800" dirty="0" smtClean="0"/>
              <a:t>Gasto Corriente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431452"/>
          </a:xfrm>
        </p:spPr>
        <p:txBody>
          <a:bodyPr/>
          <a:lstStyle/>
          <a:p>
            <a:r>
              <a:rPr lang="es-MX" sz="1400" dirty="0"/>
              <a:t>PROMOVER EL LIDERAZGO Y PARTICIPACIÓN DE LAS MUJERES EN CARGOS Y PUESTOS DE TOMA DE </a:t>
            </a:r>
            <a:r>
              <a:rPr lang="es-MX" sz="1400" dirty="0" smtClean="0"/>
              <a:t>DECISIONES (Atenciones Laborales)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r>
              <a:rPr lang="es-MX" sz="1200" dirty="0"/>
              <a:t>FOMENTAR LA CONSTRUCCIÓN DE CIUDADANÍA DE LAS MUJERES, INCREMENTANDO SU PARTICIPACIÓN SOCIAL EN LA CORRESPONSABILIDAD DE PROGRAMAS </a:t>
            </a:r>
            <a:r>
              <a:rPr lang="es-MX" sz="1200" dirty="0" smtClean="0"/>
              <a:t>Y </a:t>
            </a:r>
            <a:r>
              <a:rPr lang="es-MX" sz="1200" dirty="0"/>
              <a:t>SERVICIOS ENTREGADOS A SU COLONIA O </a:t>
            </a:r>
            <a:r>
              <a:rPr lang="es-MX" sz="1200" dirty="0" smtClean="0"/>
              <a:t>COMUNIDAD</a:t>
            </a:r>
          </a:p>
          <a:p>
            <a:pPr marL="0" indent="0" algn="ctr">
              <a:buNone/>
            </a:pPr>
            <a:r>
              <a:rPr lang="es-MX" sz="1400" b="1" dirty="0" smtClean="0">
                <a:solidFill>
                  <a:srgbClr val="B31166"/>
                </a:solidFill>
              </a:rPr>
              <a:t>Esta meta pertenece a Desarrollo Rural y se nos informó que se cumplió al 100% con la conformación de los consejos comunitarios que se establecieron a inicios del 2017 en las 94 delegaciones y los cuales quedan operando hasta el 2018.</a:t>
            </a:r>
            <a:endParaRPr lang="es-MX" sz="1400" b="1" dirty="0">
              <a:solidFill>
                <a:srgbClr val="B31166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34852"/>
              </p:ext>
            </p:extLst>
          </p:nvPr>
        </p:nvGraphicFramePr>
        <p:xfrm>
          <a:off x="797765" y="2844796"/>
          <a:ext cx="1081003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09"/>
                <a:gridCol w="2702509"/>
                <a:gridCol w="2702509"/>
                <a:gridCol w="270250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Trianual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Porcentaje de Avance Trianual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Proyectado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1,000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3,000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Alcanzado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1,043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2,273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76%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Resta de la</a:t>
                      </a:r>
                      <a:r>
                        <a:rPr lang="es-MX" sz="1400" baseline="0" dirty="0" smtClean="0"/>
                        <a:t> Meta Trianual</a:t>
                      </a:r>
                      <a:endParaRPr lang="es-MX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24%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2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DE PREVENCIÓN Y ATENCIÓN DE LA VIOLENCIA HACIA LAS MUJERES </a:t>
            </a:r>
            <a:r>
              <a:rPr lang="es-MX" dirty="0" smtClean="0"/>
              <a:t>– </a:t>
            </a:r>
            <a:r>
              <a:rPr lang="es-MX" sz="2800" dirty="0" smtClean="0"/>
              <a:t>Gasto Corriente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287944"/>
          </a:xfrm>
        </p:spPr>
        <p:txBody>
          <a:bodyPr/>
          <a:lstStyle/>
          <a:p>
            <a:endParaRPr lang="es-MX" sz="1400" dirty="0" smtClean="0"/>
          </a:p>
          <a:p>
            <a:r>
              <a:rPr lang="es-MX" sz="1400" dirty="0" smtClean="0"/>
              <a:t>COADYUVAR </a:t>
            </a:r>
            <a:r>
              <a:rPr lang="es-MX" sz="1400" dirty="0"/>
              <a:t>EN LA ATENCIÓN Y CANALIZACIÓN RESPECTIVA DE CASOS DETECTADOS DE MUJERES EN SITUACIÓN DE VIOLENCIA POR PARTE DE PROMOTORES Y AGENTES DE </a:t>
            </a:r>
            <a:r>
              <a:rPr lang="es-MX" sz="1400" dirty="0" smtClean="0"/>
              <a:t>DESARROLLO (Atenciones psicológicas y Legales)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73464"/>
              </p:ext>
            </p:extLst>
          </p:nvPr>
        </p:nvGraphicFramePr>
        <p:xfrm>
          <a:off x="724848" y="3335863"/>
          <a:ext cx="1081003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09"/>
                <a:gridCol w="2702509"/>
                <a:gridCol w="2702509"/>
                <a:gridCol w="270250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Trianual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Porcentaje de Avance Trianual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Proyectado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3,906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12,600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Alcanzado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4,544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10,026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Resta de la</a:t>
                      </a:r>
                      <a:r>
                        <a:rPr lang="es-MX" sz="1400" baseline="0" dirty="0" smtClean="0"/>
                        <a:t> Meta Trianual</a:t>
                      </a:r>
                      <a:endParaRPr lang="es-MX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20%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1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765" y="910167"/>
            <a:ext cx="10109200" cy="706964"/>
          </a:xfrm>
        </p:spPr>
        <p:txBody>
          <a:bodyPr/>
          <a:lstStyle/>
          <a:p>
            <a:r>
              <a:rPr lang="es-MX" sz="2800" dirty="0" smtClean="0"/>
              <a:t>PROGRAMA RED DE MUJERES SIN VIOLENCIA </a:t>
            </a:r>
            <a:r>
              <a:rPr lang="es-MX" dirty="0" smtClean="0"/>
              <a:t>– </a:t>
            </a:r>
            <a:r>
              <a:rPr lang="es-MX" sz="2800" dirty="0" smtClean="0"/>
              <a:t>Programa de Inversión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266" y="2302934"/>
            <a:ext cx="11379200" cy="4287944"/>
          </a:xfrm>
        </p:spPr>
        <p:txBody>
          <a:bodyPr/>
          <a:lstStyle/>
          <a:p>
            <a:endParaRPr lang="es-MX" sz="1400" dirty="0" smtClean="0"/>
          </a:p>
          <a:p>
            <a:endParaRPr lang="es-MX" sz="1400" dirty="0"/>
          </a:p>
          <a:p>
            <a:r>
              <a:rPr lang="es-MX" sz="1400" dirty="0" smtClean="0"/>
              <a:t>CAPACITAR </a:t>
            </a:r>
            <a:r>
              <a:rPr lang="es-MX" sz="1400" dirty="0"/>
              <a:t>A MUJERES “MULTIPLICADORAS” EN TEMAS COMO LIDERAZGO, EMPODERAMIENTO Y </a:t>
            </a:r>
            <a:r>
              <a:rPr lang="es-MX" sz="1400" dirty="0" smtClean="0"/>
              <a:t>AUTONOMÍA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s-MX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8210"/>
              </p:ext>
            </p:extLst>
          </p:nvPr>
        </p:nvGraphicFramePr>
        <p:xfrm>
          <a:off x="724848" y="3506890"/>
          <a:ext cx="1081003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509"/>
                <a:gridCol w="2702509"/>
                <a:gridCol w="2702509"/>
                <a:gridCol w="270250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Meta Trianual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Porcentaje de Avance Trianual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Proyectado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375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996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Alcanzado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398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835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84%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sz="1400" dirty="0" smtClean="0"/>
                        <a:t>Resta de la</a:t>
                      </a:r>
                      <a:r>
                        <a:rPr lang="es-MX" sz="1400" baseline="0" dirty="0" smtClean="0"/>
                        <a:t> Meta Trianual</a:t>
                      </a:r>
                      <a:endParaRPr lang="es-MX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16%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195</TotalTime>
  <Words>693</Words>
  <Application>Microsoft Office PowerPoint</Application>
  <PresentationFormat>Panorámica</PresentationFormat>
  <Paragraphs>237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Sala de reuniones Ion</vt:lpstr>
      <vt:lpstr>RESULTADO DE METAS SISPBR EJERCICIO 2017</vt:lpstr>
      <vt:lpstr>PROCESOS</vt:lpstr>
      <vt:lpstr>PROCESOS – Gasto Corriente</vt:lpstr>
      <vt:lpstr>PROCESOS – Gasto Corriente</vt:lpstr>
      <vt:lpstr>ACCIONES DENTRO DEL PROGRAMA DE GOBIERNO</vt:lpstr>
      <vt:lpstr>PROGRAMA DE PREVENCIÓN Y ATENCIÓN DE LA VIOLENCIA HACIA LAS MUJERES – Gasto Corriente</vt:lpstr>
      <vt:lpstr>PROGRAMA DE PREVENCIÓN Y ATENCIÓN DE LA VIOLENCIA HACIA LAS MUJERES – Gasto Corriente</vt:lpstr>
      <vt:lpstr>PROGRAMA DE PREVENCIÓN Y ATENCIÓN DE LA VIOLENCIA HACIA LAS MUJERES – Gasto Corriente</vt:lpstr>
      <vt:lpstr>PROGRAMA RED DE MUJERES SIN VIOLENCIA – Programa de Inversión</vt:lpstr>
      <vt:lpstr>PROGRAMA RED DE MUJERES SIN VIOLENCIA  (Programa de Prevención y Atención de la Violencia Feminicida) – Programa de Inversión</vt:lpstr>
      <vt:lpstr>PROGRAMA RED DE MUJERES SIN VIOLENCIA  (Programa de Prevención y Atención de la Violencia Feminicida) – Programa de Inversión</vt:lpstr>
      <vt:lpstr>PROGRAMA NUEVAS MASCULINIDADES – Programa de Inversión</vt:lpstr>
      <vt:lpstr>PROGRAMA PROYECTO DE VIDA – Programa de Inversión</vt:lpstr>
      <vt:lpstr>PROGRAMA REDES DE MUJERES INDÍGENAS SIN VIOLENCIA – Programa de Inversión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Psic. Roberto González</dc:creator>
  <cp:lastModifiedBy>ADMINISTRACION</cp:lastModifiedBy>
  <cp:revision>22</cp:revision>
  <dcterms:created xsi:type="dcterms:W3CDTF">2017-09-14T18:25:00Z</dcterms:created>
  <dcterms:modified xsi:type="dcterms:W3CDTF">2018-01-16T22:36:11Z</dcterms:modified>
</cp:coreProperties>
</file>